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20" autoAdjust="0"/>
  </p:normalViewPr>
  <p:slideViewPr>
    <p:cSldViewPr snapToGrid="0">
      <p:cViewPr varScale="1">
        <p:scale>
          <a:sx n="49" d="100"/>
          <a:sy n="49" d="100"/>
        </p:scale>
        <p:origin x="2020" y="6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C5104-925B-4B82-A993-5F6B27619B89}" type="datetimeFigureOut">
              <a:rPr kumimoji="1" lang="ja-JP" altLang="en-US" smtClean="0"/>
              <a:t>2019/1/8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FA148-8BEA-4BCB-BB15-92C7FF10810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028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FA148-8BEA-4BCB-BB15-92C7FF10810E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0260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1750055"/>
            <a:ext cx="6427074" cy="3722887"/>
          </a:xfrm>
        </p:spPr>
        <p:txBody>
          <a:bodyPr anchor="b"/>
          <a:lstStyle>
            <a:lvl1pPr algn="ctr">
              <a:defRPr sz="9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158" y="5616511"/>
            <a:ext cx="5670947" cy="2581762"/>
          </a:xfrm>
        </p:spPr>
        <p:txBody>
          <a:bodyPr/>
          <a:lstStyle>
            <a:lvl1pPr marL="0" indent="0" algn="ctr">
              <a:buNone/>
              <a:defRPr sz="3700"/>
            </a:lvl1pPr>
            <a:lvl2pPr marL="712912" indent="0" algn="ctr">
              <a:buNone/>
              <a:defRPr sz="3100"/>
            </a:lvl2pPr>
            <a:lvl3pPr marL="1425824" indent="0" algn="ctr">
              <a:buNone/>
              <a:defRPr sz="2800"/>
            </a:lvl3pPr>
            <a:lvl4pPr marL="2138736" indent="0" algn="ctr">
              <a:buNone/>
              <a:defRPr sz="2500"/>
            </a:lvl4pPr>
            <a:lvl5pPr marL="2851648" indent="0" algn="ctr">
              <a:buNone/>
              <a:defRPr sz="2500"/>
            </a:lvl5pPr>
            <a:lvl6pPr marL="3564560" indent="0" algn="ctr">
              <a:buNone/>
              <a:defRPr sz="2500"/>
            </a:lvl6pPr>
            <a:lvl7pPr marL="4277472" indent="0" algn="ctr">
              <a:buNone/>
              <a:defRPr sz="2500"/>
            </a:lvl7pPr>
            <a:lvl8pPr marL="4990384" indent="0" algn="ctr">
              <a:buNone/>
              <a:defRPr sz="2500"/>
            </a:lvl8pPr>
            <a:lvl9pPr marL="5703296" indent="0" algn="ctr">
              <a:buNone/>
              <a:defRPr sz="25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76CD-B862-4C79-8315-38B2FC15B37D}" type="datetimeFigureOut">
              <a:rPr kumimoji="1" lang="ja-JP" altLang="en-US" smtClean="0"/>
              <a:t>2019/1/8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CD4B-061D-4779-8ACD-BCE291B76B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040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76CD-B862-4C79-8315-38B2FC15B37D}" type="datetimeFigureOut">
              <a:rPr kumimoji="1" lang="ja-JP" altLang="en-US" smtClean="0"/>
              <a:t>2019/1/8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CD4B-061D-4779-8ACD-BCE291B76B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7451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1029" y="569325"/>
            <a:ext cx="1630397" cy="9062162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837" y="569325"/>
            <a:ext cx="4796676" cy="9062162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76CD-B862-4C79-8315-38B2FC15B37D}" type="datetimeFigureOut">
              <a:rPr kumimoji="1" lang="ja-JP" altLang="en-US" smtClean="0"/>
              <a:t>2019/1/8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CD4B-061D-4779-8ACD-BCE291B76B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193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76CD-B862-4C79-8315-38B2FC15B37D}" type="datetimeFigureOut">
              <a:rPr kumimoji="1" lang="ja-JP" altLang="en-US" smtClean="0"/>
              <a:t>2019/1/8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CD4B-061D-4779-8ACD-BCE291B76B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56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899" y="2665927"/>
            <a:ext cx="6521589" cy="4448157"/>
          </a:xfrm>
        </p:spPr>
        <p:txBody>
          <a:bodyPr anchor="b"/>
          <a:lstStyle>
            <a:lvl1pPr>
              <a:defRPr sz="9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899" y="7156165"/>
            <a:ext cx="6521589" cy="2339180"/>
          </a:xfrm>
        </p:spPr>
        <p:txBody>
          <a:bodyPr/>
          <a:lstStyle>
            <a:lvl1pPr marL="0" indent="0">
              <a:buNone/>
              <a:defRPr sz="3700">
                <a:solidFill>
                  <a:schemeClr val="tx1"/>
                </a:solidFill>
              </a:defRPr>
            </a:lvl1pPr>
            <a:lvl2pPr marL="71291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42582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13873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285164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356456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27747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499038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570329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76CD-B862-4C79-8315-38B2FC15B37D}" type="datetimeFigureOut">
              <a:rPr kumimoji="1" lang="ja-JP" altLang="en-US" smtClean="0"/>
              <a:t>2019/1/8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CD4B-061D-4779-8ACD-BCE291B76B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036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837" y="2846623"/>
            <a:ext cx="3213537" cy="6784864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889" y="2846623"/>
            <a:ext cx="3213537" cy="6784864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76CD-B862-4C79-8315-38B2FC15B37D}" type="datetimeFigureOut">
              <a:rPr kumimoji="1" lang="ja-JP" altLang="en-US" smtClean="0"/>
              <a:t>2019/1/8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CD4B-061D-4779-8ACD-BCE291B76B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5502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569327"/>
            <a:ext cx="6521589" cy="2066896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823" y="2621369"/>
            <a:ext cx="3198768" cy="1284692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12912" indent="0">
              <a:buNone/>
              <a:defRPr sz="3100" b="1"/>
            </a:lvl2pPr>
            <a:lvl3pPr marL="1425824" indent="0">
              <a:buNone/>
              <a:defRPr sz="2800" b="1"/>
            </a:lvl3pPr>
            <a:lvl4pPr marL="2138736" indent="0">
              <a:buNone/>
              <a:defRPr sz="2500" b="1"/>
            </a:lvl4pPr>
            <a:lvl5pPr marL="2851648" indent="0">
              <a:buNone/>
              <a:defRPr sz="2500" b="1"/>
            </a:lvl5pPr>
            <a:lvl6pPr marL="3564560" indent="0">
              <a:buNone/>
              <a:defRPr sz="2500" b="1"/>
            </a:lvl6pPr>
            <a:lvl7pPr marL="4277472" indent="0">
              <a:buNone/>
              <a:defRPr sz="2500" b="1"/>
            </a:lvl7pPr>
            <a:lvl8pPr marL="4990384" indent="0">
              <a:buNone/>
              <a:defRPr sz="2500" b="1"/>
            </a:lvl8pPr>
            <a:lvl9pPr marL="5703296" indent="0">
              <a:buNone/>
              <a:defRPr sz="25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23" y="3906061"/>
            <a:ext cx="3198768" cy="5745228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890" y="2621369"/>
            <a:ext cx="3214522" cy="1284692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12912" indent="0">
              <a:buNone/>
              <a:defRPr sz="3100" b="1"/>
            </a:lvl2pPr>
            <a:lvl3pPr marL="1425824" indent="0">
              <a:buNone/>
              <a:defRPr sz="2800" b="1"/>
            </a:lvl3pPr>
            <a:lvl4pPr marL="2138736" indent="0">
              <a:buNone/>
              <a:defRPr sz="2500" b="1"/>
            </a:lvl4pPr>
            <a:lvl5pPr marL="2851648" indent="0">
              <a:buNone/>
              <a:defRPr sz="2500" b="1"/>
            </a:lvl5pPr>
            <a:lvl6pPr marL="3564560" indent="0">
              <a:buNone/>
              <a:defRPr sz="2500" b="1"/>
            </a:lvl6pPr>
            <a:lvl7pPr marL="4277472" indent="0">
              <a:buNone/>
              <a:defRPr sz="2500" b="1"/>
            </a:lvl7pPr>
            <a:lvl8pPr marL="4990384" indent="0">
              <a:buNone/>
              <a:defRPr sz="2500" b="1"/>
            </a:lvl8pPr>
            <a:lvl9pPr marL="5703296" indent="0">
              <a:buNone/>
              <a:defRPr sz="25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890" y="3906061"/>
            <a:ext cx="3214522" cy="5745228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76CD-B862-4C79-8315-38B2FC15B37D}" type="datetimeFigureOut">
              <a:rPr kumimoji="1" lang="ja-JP" altLang="en-US" smtClean="0"/>
              <a:t>2019/1/8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CD4B-061D-4779-8ACD-BCE291B76B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377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76CD-B862-4C79-8315-38B2FC15B37D}" type="datetimeFigureOut">
              <a:rPr kumimoji="1" lang="ja-JP" altLang="en-US" smtClean="0"/>
              <a:t>2019/1/8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CD4B-061D-4779-8ACD-BCE291B76B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782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76CD-B862-4C79-8315-38B2FC15B37D}" type="datetimeFigureOut">
              <a:rPr kumimoji="1" lang="ja-JP" altLang="en-US" smtClean="0"/>
              <a:t>2019/1/8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CD4B-061D-4779-8ACD-BCE291B76B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176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893"/>
            <a:ext cx="2438704" cy="249512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22" y="1539654"/>
            <a:ext cx="3827889" cy="7599245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8020"/>
            <a:ext cx="2438704" cy="5943254"/>
          </a:xfrm>
        </p:spPr>
        <p:txBody>
          <a:bodyPr/>
          <a:lstStyle>
            <a:lvl1pPr marL="0" indent="0">
              <a:buNone/>
              <a:defRPr sz="2500"/>
            </a:lvl1pPr>
            <a:lvl2pPr marL="712912" indent="0">
              <a:buNone/>
              <a:defRPr sz="2200"/>
            </a:lvl2pPr>
            <a:lvl3pPr marL="1425824" indent="0">
              <a:buNone/>
              <a:defRPr sz="1900"/>
            </a:lvl3pPr>
            <a:lvl4pPr marL="2138736" indent="0">
              <a:buNone/>
              <a:defRPr sz="1600"/>
            </a:lvl4pPr>
            <a:lvl5pPr marL="2851648" indent="0">
              <a:buNone/>
              <a:defRPr sz="1600"/>
            </a:lvl5pPr>
            <a:lvl6pPr marL="3564560" indent="0">
              <a:buNone/>
              <a:defRPr sz="1600"/>
            </a:lvl6pPr>
            <a:lvl7pPr marL="4277472" indent="0">
              <a:buNone/>
              <a:defRPr sz="1600"/>
            </a:lvl7pPr>
            <a:lvl8pPr marL="4990384" indent="0">
              <a:buNone/>
              <a:defRPr sz="1600"/>
            </a:lvl8pPr>
            <a:lvl9pPr marL="5703296" indent="0">
              <a:buNone/>
              <a:defRPr sz="16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76CD-B862-4C79-8315-38B2FC15B37D}" type="datetimeFigureOut">
              <a:rPr kumimoji="1" lang="ja-JP" altLang="en-US" smtClean="0"/>
              <a:t>2019/1/8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CD4B-061D-4779-8ACD-BCE291B76B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467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893"/>
            <a:ext cx="2438704" cy="249512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4522" y="1539654"/>
            <a:ext cx="3827889" cy="7599245"/>
          </a:xfrm>
        </p:spPr>
        <p:txBody>
          <a:bodyPr anchor="t"/>
          <a:lstStyle>
            <a:lvl1pPr marL="0" indent="0">
              <a:buNone/>
              <a:defRPr sz="5000"/>
            </a:lvl1pPr>
            <a:lvl2pPr marL="712912" indent="0">
              <a:buNone/>
              <a:defRPr sz="4400"/>
            </a:lvl2pPr>
            <a:lvl3pPr marL="1425824" indent="0">
              <a:buNone/>
              <a:defRPr sz="3700"/>
            </a:lvl3pPr>
            <a:lvl4pPr marL="2138736" indent="0">
              <a:buNone/>
              <a:defRPr sz="3100"/>
            </a:lvl4pPr>
            <a:lvl5pPr marL="2851648" indent="0">
              <a:buNone/>
              <a:defRPr sz="3100"/>
            </a:lvl5pPr>
            <a:lvl6pPr marL="3564560" indent="0">
              <a:buNone/>
              <a:defRPr sz="3100"/>
            </a:lvl6pPr>
            <a:lvl7pPr marL="4277472" indent="0">
              <a:buNone/>
              <a:defRPr sz="3100"/>
            </a:lvl7pPr>
            <a:lvl8pPr marL="4990384" indent="0">
              <a:buNone/>
              <a:defRPr sz="3100"/>
            </a:lvl8pPr>
            <a:lvl9pPr marL="5703296" indent="0">
              <a:buNone/>
              <a:defRPr sz="31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8020"/>
            <a:ext cx="2438704" cy="5943254"/>
          </a:xfrm>
        </p:spPr>
        <p:txBody>
          <a:bodyPr/>
          <a:lstStyle>
            <a:lvl1pPr marL="0" indent="0">
              <a:buNone/>
              <a:defRPr sz="2500"/>
            </a:lvl1pPr>
            <a:lvl2pPr marL="712912" indent="0">
              <a:buNone/>
              <a:defRPr sz="2200"/>
            </a:lvl2pPr>
            <a:lvl3pPr marL="1425824" indent="0">
              <a:buNone/>
              <a:defRPr sz="1900"/>
            </a:lvl3pPr>
            <a:lvl4pPr marL="2138736" indent="0">
              <a:buNone/>
              <a:defRPr sz="1600"/>
            </a:lvl4pPr>
            <a:lvl5pPr marL="2851648" indent="0">
              <a:buNone/>
              <a:defRPr sz="1600"/>
            </a:lvl5pPr>
            <a:lvl6pPr marL="3564560" indent="0">
              <a:buNone/>
              <a:defRPr sz="1600"/>
            </a:lvl6pPr>
            <a:lvl7pPr marL="4277472" indent="0">
              <a:buNone/>
              <a:defRPr sz="1600"/>
            </a:lvl7pPr>
            <a:lvl8pPr marL="4990384" indent="0">
              <a:buNone/>
              <a:defRPr sz="1600"/>
            </a:lvl8pPr>
            <a:lvl9pPr marL="5703296" indent="0">
              <a:buNone/>
              <a:defRPr sz="16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76CD-B862-4C79-8315-38B2FC15B37D}" type="datetimeFigureOut">
              <a:rPr kumimoji="1" lang="ja-JP" altLang="en-US" smtClean="0"/>
              <a:t>2019/1/8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CD4B-061D-4779-8ACD-BCE291B76B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7585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837" y="569327"/>
            <a:ext cx="6521589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837" y="2846623"/>
            <a:ext cx="6521589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837" y="9911200"/>
            <a:ext cx="1701284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F76CD-B862-4C79-8315-38B2FC15B37D}" type="datetimeFigureOut">
              <a:rPr kumimoji="1" lang="ja-JP" altLang="en-US" smtClean="0"/>
              <a:t>2019/1/8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669" y="9911200"/>
            <a:ext cx="2551926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0142" y="9911200"/>
            <a:ext cx="1701284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0CD4B-061D-4779-8ACD-BCE291B76B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336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425824" rtl="0" eaLnBrk="1" latinLnBrk="0" hangingPunct="1">
        <a:lnSpc>
          <a:spcPct val="90000"/>
        </a:lnSpc>
        <a:spcBef>
          <a:spcPct val="0"/>
        </a:spcBef>
        <a:buNone/>
        <a:defRPr kumimoji="1" sz="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456" indent="-356456" algn="l" defTabSz="1425824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69368" indent="-356456" algn="l" defTabSz="1425824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782280" indent="-356456" algn="l" defTabSz="1425824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495192" indent="-356456" algn="l" defTabSz="1425824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3208104" indent="-356456" algn="l" defTabSz="1425824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921016" indent="-356456" algn="l" defTabSz="1425824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633928" indent="-356456" algn="l" defTabSz="1425824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346840" indent="-356456" algn="l" defTabSz="1425824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6059752" indent="-356456" algn="l" defTabSz="1425824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824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2912" algn="l" defTabSz="1425824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5824" algn="l" defTabSz="1425824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736" algn="l" defTabSz="1425824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51648" algn="l" defTabSz="1425824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64560" algn="l" defTabSz="1425824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77472" algn="l" defTabSz="1425824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90384" algn="l" defTabSz="1425824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03296" algn="l" defTabSz="1425824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ローチャート : 手操作入力 11"/>
          <p:cNvSpPr/>
          <p:nvPr/>
        </p:nvSpPr>
        <p:spPr>
          <a:xfrm rot="10800000">
            <a:off x="205537" y="0"/>
            <a:ext cx="7151776" cy="5346702"/>
          </a:xfrm>
          <a:prstGeom prst="flowChartManualInpu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フローチャート : 手操作入力 16"/>
          <p:cNvSpPr/>
          <p:nvPr/>
        </p:nvSpPr>
        <p:spPr>
          <a:xfrm>
            <a:off x="252239" y="5346702"/>
            <a:ext cx="7151776" cy="5346700"/>
          </a:xfrm>
          <a:prstGeom prst="flowChartManualInp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2196455" y="2682404"/>
            <a:ext cx="0" cy="801099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2268463" y="2682404"/>
            <a:ext cx="0" cy="9144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2268463" y="3809380"/>
            <a:ext cx="0" cy="67322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円/楕円 23"/>
          <p:cNvSpPr/>
          <p:nvPr/>
        </p:nvSpPr>
        <p:spPr>
          <a:xfrm>
            <a:off x="612279" y="378148"/>
            <a:ext cx="864096" cy="864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2279" y="622393"/>
            <a:ext cx="990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>
                <a:solidFill>
                  <a:srgbClr val="0070C0"/>
                </a:solidFill>
                <a:latin typeface="HGS明朝E"/>
                <a:ea typeface="HGS明朝E"/>
                <a:cs typeface="HGS明朝E"/>
              </a:rPr>
              <a:t>第</a:t>
            </a:r>
            <a:r>
              <a:rPr lang="en-US" altLang="ja-JP" sz="1800" dirty="0" smtClean="0">
                <a:solidFill>
                  <a:srgbClr val="0070C0"/>
                </a:solidFill>
                <a:latin typeface="HGS明朝E"/>
                <a:ea typeface="HGS明朝E"/>
                <a:cs typeface="HGS明朝E"/>
              </a:rPr>
              <a:t>66</a:t>
            </a:r>
            <a:r>
              <a:rPr kumimoji="1" lang="ja-JP" altLang="en-US" sz="1800" dirty="0" smtClean="0">
                <a:solidFill>
                  <a:srgbClr val="0070C0"/>
                </a:solidFill>
                <a:latin typeface="HGS明朝E"/>
                <a:ea typeface="HGS明朝E"/>
                <a:cs typeface="HGS明朝E"/>
              </a:rPr>
              <a:t>回</a:t>
            </a:r>
            <a:endParaRPr kumimoji="1" lang="ja-JP" altLang="en-US" sz="1800" dirty="0">
              <a:solidFill>
                <a:srgbClr val="0070C0"/>
              </a:solidFill>
              <a:latin typeface="HGS明朝E"/>
              <a:ea typeface="HGS明朝E"/>
              <a:cs typeface="HGS明朝E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28619" y="147085"/>
            <a:ext cx="4974439" cy="12105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400"/>
              </a:lnSpc>
            </a:pPr>
            <a:r>
              <a:rPr lang="ja-JP" altLang="ja-JP" sz="24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発表</a:t>
            </a:r>
            <a:r>
              <a:rPr lang="ja-JP" altLang="ja-JP" sz="2400" dirty="0" smtClean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：</a:t>
            </a:r>
            <a:r>
              <a:rPr lang="ja-JP" altLang="en-US" sz="2400" dirty="0" smtClean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</a:t>
            </a:r>
            <a:r>
              <a:rPr lang="ja-JP" altLang="ja-JP" sz="2800" dirty="0" smtClean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菅谷奈津恵</a:t>
            </a:r>
            <a:r>
              <a:rPr lang="en-US" altLang="ja-JP" sz="2800" dirty="0" smtClean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 </a:t>
            </a:r>
            <a:r>
              <a:rPr lang="ja-JP" altLang="en-US" sz="2800" dirty="0" smtClean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准教授</a:t>
            </a:r>
            <a:r>
              <a:rPr lang="ja-JP" altLang="ja-JP" sz="2800" b="1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</a:t>
            </a:r>
            <a:r>
              <a:rPr lang="ja-JP" altLang="en-US" sz="1600" b="1" dirty="0" smtClean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</a:t>
            </a:r>
            <a:endParaRPr lang="en-US" altLang="ja-JP" sz="1600" b="1" dirty="0" smtClean="0">
              <a:solidFill>
                <a:schemeClr val="bg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>
              <a:lnSpc>
                <a:spcPts val="3400"/>
              </a:lnSpc>
            </a:pPr>
            <a:r>
              <a:rPr lang="ja-JP" altLang="en-US" sz="1600" b="1" dirty="0" smtClean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所属：　</a:t>
            </a:r>
            <a:r>
              <a:rPr lang="ja-JP" altLang="ja-JP" sz="1600" b="1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言語・文化教育センター</a:t>
            </a:r>
            <a:endParaRPr lang="en-US" altLang="ja-JP" sz="1600" b="1" dirty="0">
              <a:solidFill>
                <a:schemeClr val="bg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1600" b="1" dirty="0" smtClean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HGS明朝E"/>
              </a:rPr>
              <a:t>専門：　日本語教育</a:t>
            </a:r>
            <a:endParaRPr kumimoji="1" lang="ja-JP" altLang="en-US" sz="1600" b="1" dirty="0">
              <a:solidFill>
                <a:schemeClr val="bg1"/>
              </a:solidFill>
              <a:latin typeface="HGS明朝B" panose="02020800000000000000" pitchFamily="18" charset="-128"/>
              <a:ea typeface="HGS明朝B" panose="02020800000000000000" pitchFamily="18" charset="-128"/>
              <a:cs typeface="HGS明朝E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8271" y="2840486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HGSｺﾞｼｯｸE"/>
                <a:ea typeface="HGSｺﾞｼｯｸE"/>
                <a:cs typeface="HGSｺﾞｼｯｸE"/>
              </a:rPr>
              <a:t>申込不要</a:t>
            </a:r>
            <a:r>
              <a:rPr kumimoji="1" lang="en-US" altLang="ja-JP" sz="1200" dirty="0">
                <a:solidFill>
                  <a:schemeClr val="bg1"/>
                </a:solidFill>
                <a:latin typeface="HGSｺﾞｼｯｸE"/>
                <a:ea typeface="HGSｺﾞｼｯｸE"/>
                <a:cs typeface="HGSｺﾞｼｯｸE"/>
              </a:rPr>
              <a:t>×</a:t>
            </a:r>
            <a:r>
              <a:rPr kumimoji="1" lang="ja-JP" altLang="en-US" sz="1200" dirty="0">
                <a:solidFill>
                  <a:schemeClr val="bg1"/>
                </a:solidFill>
                <a:latin typeface="HGSｺﾞｼｯｸE"/>
                <a:ea typeface="HGSｺﾞｼｯｸE"/>
                <a:cs typeface="HGSｺﾞｼｯｸE"/>
              </a:rPr>
              <a:t>当日参加歓迎</a:t>
            </a:r>
            <a:endParaRPr kumimoji="1" lang="en-US" altLang="ja-JP" sz="1200" dirty="0">
              <a:solidFill>
                <a:schemeClr val="bg1"/>
              </a:solidFill>
              <a:latin typeface="HGSｺﾞｼｯｸE"/>
              <a:ea typeface="HGSｺﾞｼｯｸE"/>
              <a:cs typeface="HGSｺﾞｼｯｸE"/>
            </a:endParaRPr>
          </a:p>
          <a:p>
            <a:pPr algn="ctr"/>
            <a:r>
              <a:rPr lang="ja-JP" altLang="en-US" sz="1200" dirty="0">
                <a:solidFill>
                  <a:srgbClr val="FFFFFF"/>
                </a:solidFill>
                <a:latin typeface="HGSｺﾞｼｯｸE"/>
                <a:ea typeface="HGSｺﾞｼｯｸE"/>
                <a:cs typeface="HGSｺﾞｼｯｸE"/>
              </a:rPr>
              <a:t>　お気軽にご参加下さい。</a:t>
            </a:r>
            <a:endParaRPr kumimoji="1" lang="ja-JP" altLang="en-US" sz="1200" dirty="0">
              <a:solidFill>
                <a:srgbClr val="FFFFFF"/>
              </a:solidFill>
              <a:latin typeface="HGSｺﾞｼｯｸE"/>
              <a:ea typeface="HGSｺﾞｼｯｸE"/>
              <a:cs typeface="HGSｺﾞｼｯｸE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5009" y="1593810"/>
            <a:ext cx="6994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8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初級日本語クラスにおける文字指導の</a:t>
            </a:r>
            <a:r>
              <a:rPr lang="ja-JP" altLang="ja-JP" sz="1800" dirty="0" smtClean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工夫</a:t>
            </a:r>
            <a:endParaRPr lang="en-US" altLang="ja-JP" sz="1800" dirty="0" smtClean="0">
              <a:solidFill>
                <a:schemeClr val="bg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en-US" altLang="ja-JP" sz="1800" dirty="0" smtClean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Teaching </a:t>
            </a:r>
            <a:r>
              <a:rPr lang="en-US" altLang="ja-JP" sz="18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Japanese characters in beginning courses</a:t>
            </a:r>
            <a:endParaRPr lang="en-US" altLang="ja-JP" sz="1800" dirty="0" smtClean="0">
              <a:solidFill>
                <a:schemeClr val="bg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11400" y="2780225"/>
            <a:ext cx="4510860" cy="10525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2400" b="1" dirty="0" smtClean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HGS明朝E"/>
              </a:rPr>
              <a:t>１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HGS明朝E"/>
              </a:rPr>
              <a:t>月</a:t>
            </a:r>
            <a:r>
              <a:rPr lang="ja-JP" altLang="en-US" sz="2400" b="1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HGS明朝E"/>
              </a:rPr>
              <a:t>１</a:t>
            </a:r>
            <a:r>
              <a:rPr lang="ja-JP" altLang="en-US" sz="2400" b="1" dirty="0" smtClean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HGS明朝E"/>
              </a:rPr>
              <a:t>７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HGS明朝E"/>
              </a:rPr>
              <a:t>日　（</a:t>
            </a:r>
            <a:r>
              <a:rPr lang="ja-JP" altLang="en-US" sz="2400" b="1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HGS明朝E"/>
              </a:rPr>
              <a:t>木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HGS明朝E"/>
              </a:rPr>
              <a:t>）　</a:t>
            </a:r>
            <a:r>
              <a:rPr kumimoji="1" lang="en-US" altLang="ja-JP" sz="2400" b="1" dirty="0" smtClean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HGS明朝E"/>
              </a:rPr>
              <a:t>12:10</a:t>
            </a:r>
            <a:r>
              <a:rPr lang="en-US" altLang="ja-JP" sz="2400" b="1" dirty="0" smtClean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HGS明朝E"/>
              </a:rPr>
              <a:t>〜12:50</a:t>
            </a:r>
            <a:endParaRPr lang="ja-JP" altLang="en-US" sz="2400" b="1" dirty="0">
              <a:solidFill>
                <a:schemeClr val="bg1"/>
              </a:solidFill>
              <a:latin typeface="HGP明朝B" panose="02020800000000000000" pitchFamily="18" charset="-128"/>
              <a:ea typeface="HGP明朝B" panose="02020800000000000000" pitchFamily="18" charset="-128"/>
              <a:cs typeface="HGS明朝E"/>
            </a:endParaRPr>
          </a:p>
          <a:p>
            <a:pPr>
              <a:lnSpc>
                <a:spcPct val="120000"/>
              </a:lnSpc>
            </a:pPr>
            <a:r>
              <a:rPr lang="ja-JP" altLang="en-US" sz="1600" dirty="0">
                <a:solidFill>
                  <a:srgbClr val="FFFFFF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HGS明朝E"/>
              </a:rPr>
              <a:t>（４０分間：</a:t>
            </a:r>
            <a:r>
              <a:rPr lang="ja-JP" altLang="en-US" sz="160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HGS明朝E"/>
              </a:rPr>
              <a:t>発表</a:t>
            </a:r>
            <a:r>
              <a:rPr lang="en-US" altLang="ja-JP" sz="160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HGS明朝E"/>
              </a:rPr>
              <a:t>25</a:t>
            </a:r>
            <a:r>
              <a:rPr lang="ja-JP" altLang="en-US" sz="160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HGS明朝E"/>
              </a:rPr>
              <a:t>分、質疑応答</a:t>
            </a:r>
            <a:r>
              <a:rPr lang="en-US" altLang="ja-JP" sz="160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HGS明朝E"/>
              </a:rPr>
              <a:t>15</a:t>
            </a:r>
            <a:r>
              <a:rPr lang="ja-JP" altLang="en-US" sz="160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分</a:t>
            </a:r>
            <a:r>
              <a:rPr lang="ja-JP" altLang="en-US" sz="1600" dirty="0">
                <a:solidFill>
                  <a:srgbClr val="FFFFFF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HGS明朝E"/>
              </a:rPr>
              <a:t>）</a:t>
            </a:r>
            <a:endParaRPr lang="en-US" altLang="ja-JP" sz="1600" dirty="0">
              <a:solidFill>
                <a:srgbClr val="FFFFFF"/>
              </a:solidFill>
              <a:latin typeface="HGP明朝B" panose="02020800000000000000" pitchFamily="18" charset="-128"/>
              <a:ea typeface="HGP明朝B" panose="02020800000000000000" pitchFamily="18" charset="-128"/>
              <a:cs typeface="HGS明朝E"/>
            </a:endParaRPr>
          </a:p>
          <a:p>
            <a:pPr>
              <a:lnSpc>
                <a:spcPct val="120000"/>
              </a:lnSpc>
            </a:pPr>
            <a:r>
              <a:rPr lang="en-US" altLang="ja-JP" sz="1200" dirty="0">
                <a:solidFill>
                  <a:srgbClr val="FFFFFF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HGS明朝E"/>
              </a:rPr>
              <a:t>※</a:t>
            </a:r>
            <a:r>
              <a:rPr lang="ja-JP" altLang="en-US" sz="1200" dirty="0">
                <a:solidFill>
                  <a:srgbClr val="FFFFFF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HGS明朝E"/>
              </a:rPr>
              <a:t>昼休みに持参弁当を食べながら</a:t>
            </a:r>
            <a:r>
              <a:rPr lang="en-US" altLang="ja-JP" sz="1200" dirty="0">
                <a:solidFill>
                  <a:srgbClr val="FFFFFF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HGS明朝E"/>
              </a:rPr>
              <a:t> </a:t>
            </a:r>
            <a:endParaRPr kumimoji="1" lang="ja-JP" altLang="en-US" sz="1200" dirty="0">
              <a:solidFill>
                <a:srgbClr val="FFFFFF"/>
              </a:solidFill>
              <a:latin typeface="HGP明朝B" panose="02020800000000000000" pitchFamily="18" charset="-128"/>
              <a:ea typeface="HGP明朝B" panose="02020800000000000000" pitchFamily="18" charset="-128"/>
              <a:cs typeface="HGS明朝E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48656" y="3926374"/>
            <a:ext cx="3443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b="1" dirty="0">
                <a:solidFill>
                  <a:srgbClr val="FFFFFF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HGS明朝E"/>
              </a:rPr>
              <a:t>東北大学川内北キャンパス</a:t>
            </a:r>
            <a:endParaRPr kumimoji="1" lang="en-US" altLang="ja-JP" sz="1800" b="1" dirty="0">
              <a:solidFill>
                <a:srgbClr val="FFFFFF"/>
              </a:solidFill>
              <a:latin typeface="HGP明朝B" panose="02020800000000000000" pitchFamily="18" charset="-128"/>
              <a:ea typeface="HGP明朝B" panose="02020800000000000000" pitchFamily="18" charset="-128"/>
              <a:cs typeface="HGS明朝E"/>
            </a:endParaRPr>
          </a:p>
          <a:p>
            <a:r>
              <a:rPr lang="ja-JP" altLang="en-US" sz="1800" b="1" dirty="0">
                <a:solidFill>
                  <a:srgbClr val="FFFFFF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HGS明朝E"/>
              </a:rPr>
              <a:t>川北合同研究棟１階　</a:t>
            </a:r>
            <a:r>
              <a:rPr lang="ja-JP" altLang="en-US" sz="1800" b="1" dirty="0" smtClean="0">
                <a:solidFill>
                  <a:srgbClr val="FFFFFF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HGS明朝E"/>
              </a:rPr>
              <a:t>１０１ラウンジ</a:t>
            </a:r>
            <a:endParaRPr kumimoji="1" lang="ja-JP" altLang="en-US" sz="1800" b="1" dirty="0">
              <a:solidFill>
                <a:srgbClr val="FFFFFF"/>
              </a:solidFill>
              <a:latin typeface="HGP明朝B" panose="02020800000000000000" pitchFamily="18" charset="-128"/>
              <a:ea typeface="HGP明朝B" panose="02020800000000000000" pitchFamily="18" charset="-128"/>
              <a:cs typeface="HGS明朝E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43957" y="6821849"/>
            <a:ext cx="5171320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ja-JP" altLang="en-US" sz="1600" dirty="0" smtClean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</a:t>
            </a:r>
            <a:r>
              <a:rPr lang="ja-JP" altLang="ja-JP" sz="16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ひらがな、カタカナ、漢字と日本語では様々な文字が使用されており、初級学習者にとっては大きな負担となっています。本発表では、本学の初級日本語クラスで実践</a:t>
            </a:r>
            <a:r>
              <a:rPr lang="ja-JP" altLang="ja-JP" sz="160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して</a:t>
            </a:r>
            <a:r>
              <a:rPr lang="ja-JP" altLang="ja-JP" sz="1600" smtClean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いる文字</a:t>
            </a:r>
            <a:r>
              <a:rPr lang="ja-JP" altLang="ja-JP" sz="16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指導の方法と、最近実施した漢字学習法の調査結果についてご報告します。参加者の皆さんと外国語の文字学習の経験を共有し、効果的な指導法、学習法について議論できればと思います。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32838" y="9801682"/>
            <a:ext cx="3316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1"/>
                </a:solidFill>
                <a:latin typeface="HGSｺﾞｼｯｸE"/>
                <a:ea typeface="HGSｺﾞｼｯｸE"/>
                <a:cs typeface="HGSｺﾞｼｯｸE"/>
              </a:rPr>
              <a:t>問い合わせ先：</a:t>
            </a:r>
            <a:endParaRPr kumimoji="1" lang="en-US" altLang="ja-JP" sz="1100" dirty="0">
              <a:solidFill>
                <a:schemeClr val="bg1"/>
              </a:solidFill>
              <a:latin typeface="HGSｺﾞｼｯｸE"/>
              <a:ea typeface="HGSｺﾞｼｯｸE"/>
              <a:cs typeface="HGSｺﾞｼｯｸE"/>
            </a:endParaRPr>
          </a:p>
          <a:p>
            <a:r>
              <a:rPr lang="ja-JP" altLang="en-US" sz="1100" dirty="0">
                <a:solidFill>
                  <a:schemeClr val="bg1"/>
                </a:solidFill>
                <a:latin typeface="HGSｺﾞｼｯｸE"/>
                <a:ea typeface="HGSｺﾞｼｯｸE"/>
                <a:cs typeface="HGSｺﾞｼｯｸE"/>
              </a:rPr>
              <a:t>高度教養教育・学生支援機構</a:t>
            </a:r>
            <a:endParaRPr lang="en-US" altLang="ja-JP" sz="1100" dirty="0">
              <a:solidFill>
                <a:schemeClr val="bg1"/>
              </a:solidFill>
              <a:latin typeface="HGSｺﾞｼｯｸE"/>
              <a:ea typeface="HGSｺﾞｼｯｸE"/>
              <a:cs typeface="HGSｺﾞｼｯｸE"/>
            </a:endParaRPr>
          </a:p>
          <a:p>
            <a:r>
              <a:rPr lang="ja-JP" altLang="en-US" sz="1100" dirty="0">
                <a:solidFill>
                  <a:schemeClr val="bg1"/>
                </a:solidFill>
                <a:latin typeface="HGSｺﾞｼｯｸE"/>
                <a:ea typeface="HGSｺﾞｼｯｸE"/>
                <a:cs typeface="HGSｺﾞｼｯｸE"/>
              </a:rPr>
              <a:t>　学際融合教育推進</a:t>
            </a:r>
            <a:r>
              <a:rPr lang="ja-JP" altLang="en-US" sz="1100" dirty="0" smtClean="0">
                <a:solidFill>
                  <a:schemeClr val="bg1"/>
                </a:solidFill>
                <a:latin typeface="HGSｺﾞｼｯｸE"/>
                <a:ea typeface="HGSｺﾞｼｯｸE"/>
                <a:cs typeface="HGSｺﾞｼｯｸE"/>
              </a:rPr>
              <a:t>センター　藤本敏彦</a:t>
            </a:r>
            <a:endParaRPr lang="en-US" altLang="ja-JP" sz="1100" dirty="0">
              <a:solidFill>
                <a:schemeClr val="bg1"/>
              </a:solidFill>
              <a:latin typeface="HGSｺﾞｼｯｸE"/>
              <a:ea typeface="HGSｺﾞｼｯｸE"/>
              <a:cs typeface="HGSｺﾞｼｯｸE"/>
            </a:endParaRPr>
          </a:p>
          <a:p>
            <a:r>
              <a:rPr kumimoji="1" lang="en-US" altLang="ja-JP" sz="1100" dirty="0">
                <a:solidFill>
                  <a:schemeClr val="bg1"/>
                </a:solidFill>
                <a:latin typeface="HGSｺﾞｼｯｸE"/>
                <a:ea typeface="HGSｺﾞｼｯｸE"/>
                <a:cs typeface="HGSｺﾞｼｯｸE"/>
              </a:rPr>
              <a:t>E-mail</a:t>
            </a:r>
            <a:r>
              <a:rPr kumimoji="1" lang="ja-JP" altLang="en-US" sz="1100" dirty="0">
                <a:solidFill>
                  <a:schemeClr val="bg1"/>
                </a:solidFill>
                <a:latin typeface="HGSｺﾞｼｯｸE"/>
                <a:ea typeface="HGSｺﾞｼｯｸE"/>
                <a:cs typeface="HGSｺﾞｼｯｸE"/>
              </a:rPr>
              <a:t>：</a:t>
            </a:r>
            <a:r>
              <a:rPr lang="cs-CZ" altLang="ja-JP" sz="1100" dirty="0">
                <a:solidFill>
                  <a:schemeClr val="bg1"/>
                </a:solidFill>
                <a:latin typeface="HGSｺﾞｼｯｸE"/>
                <a:ea typeface="HGSｺﾞｼｯｸE"/>
                <a:cs typeface="HGSｺﾞｼｯｸE"/>
              </a:rPr>
              <a:t> </a:t>
            </a:r>
            <a:r>
              <a:rPr lang="en-US" altLang="ja-JP" sz="1100" dirty="0">
                <a:solidFill>
                  <a:schemeClr val="bg1"/>
                </a:solidFill>
                <a:latin typeface="HGSｺﾞｼｯｸE"/>
                <a:ea typeface="HGSｺﾞｼｯｸE"/>
                <a:cs typeface="HGSｺﾞｼｯｸE"/>
              </a:rPr>
              <a:t>tfujimoto</a:t>
            </a:r>
            <a:r>
              <a:rPr lang="en-US" altLang="ja-JP" sz="1100" dirty="0" smtClean="0">
                <a:solidFill>
                  <a:schemeClr val="bg1"/>
                </a:solidFill>
                <a:latin typeface="HGSｺﾞｼｯｸE"/>
                <a:ea typeface="HGSｺﾞｼｯｸE"/>
                <a:cs typeface="HGSｺﾞｼｯｸE"/>
              </a:rPr>
              <a:t>@m.tohoku.ac.jp</a:t>
            </a:r>
            <a:r>
              <a:rPr lang="cs-CZ" altLang="ja-JP" sz="1100" dirty="0" smtClean="0">
                <a:solidFill>
                  <a:schemeClr val="bg1"/>
                </a:solidFill>
                <a:latin typeface="HGSｺﾞｼｯｸE"/>
                <a:ea typeface="HGSｺﾞｼｯｸE"/>
                <a:cs typeface="HGSｺﾞｼｯｸE"/>
              </a:rPr>
              <a:t> </a:t>
            </a:r>
            <a:r>
              <a:rPr lang="cs-CZ" altLang="ja-JP" sz="1100" dirty="0">
                <a:solidFill>
                  <a:schemeClr val="bg1"/>
                </a:solidFill>
                <a:latin typeface="HGSｺﾞｼｯｸE"/>
                <a:ea typeface="HGSｺﾞｼｯｸE"/>
                <a:cs typeface="HGSｺﾞｼｯｸE"/>
              </a:rPr>
              <a:t> Tel</a:t>
            </a:r>
            <a:r>
              <a:rPr lang="ja-JP" altLang="en-US" sz="1100" dirty="0">
                <a:solidFill>
                  <a:schemeClr val="bg1"/>
                </a:solidFill>
                <a:latin typeface="HGSｺﾞｼｯｸE"/>
                <a:ea typeface="HGSｺﾞｼｯｸE"/>
                <a:cs typeface="HGSｺﾞｼｯｸE"/>
              </a:rPr>
              <a:t>：</a:t>
            </a:r>
            <a:r>
              <a:rPr lang="en-US" altLang="ja-JP" sz="1100" dirty="0">
                <a:solidFill>
                  <a:schemeClr val="bg1"/>
                </a:solidFill>
                <a:latin typeface="HGSｺﾞｼｯｸE"/>
                <a:ea typeface="HGSｺﾞｼｯｸE"/>
                <a:cs typeface="HGSｺﾞｼｯｸE"/>
              </a:rPr>
              <a:t> </a:t>
            </a:r>
            <a:r>
              <a:rPr lang="en-US" altLang="ja-JP" sz="1100" dirty="0" smtClean="0">
                <a:solidFill>
                  <a:schemeClr val="bg1"/>
                </a:solidFill>
                <a:latin typeface="HGSｺﾞｼｯｸE"/>
                <a:ea typeface="HGSｺﾞｼｯｸE"/>
                <a:cs typeface="HGSｺﾞｼｯｸE"/>
              </a:rPr>
              <a:t>795-7769</a:t>
            </a:r>
            <a:endParaRPr kumimoji="1" lang="ja-JP" altLang="en-US" sz="1100" dirty="0">
              <a:solidFill>
                <a:schemeClr val="bg1"/>
              </a:solidFill>
              <a:latin typeface="HGSｺﾞｼｯｸE"/>
              <a:ea typeface="HGSｺﾞｼｯｸE"/>
              <a:cs typeface="HGSｺﾞｼｯｸE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7786" y="9891356"/>
            <a:ext cx="3211135" cy="6001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700" dirty="0">
                <a:solidFill>
                  <a:schemeClr val="bg1"/>
                </a:solidFill>
                <a:latin typeface="HGS明朝E"/>
                <a:ea typeface="HGS明朝E"/>
                <a:cs typeface="HGS明朝E"/>
              </a:rPr>
              <a:t>高度教養教育・学生支援機構</a:t>
            </a:r>
            <a:endParaRPr lang="en-US" altLang="ja-JP" sz="1700" dirty="0">
              <a:solidFill>
                <a:schemeClr val="bg1"/>
              </a:solidFill>
              <a:latin typeface="HGS明朝E"/>
              <a:ea typeface="HGS明朝E"/>
              <a:cs typeface="HGS明朝E"/>
            </a:endParaRPr>
          </a:p>
          <a:p>
            <a:pPr algn="ctr"/>
            <a:r>
              <a:rPr lang="en-US" altLang="ja-JP" sz="1600" dirty="0">
                <a:solidFill>
                  <a:schemeClr val="bg1"/>
                </a:solidFill>
                <a:latin typeface="HGS明朝E"/>
                <a:ea typeface="HGS明朝E"/>
                <a:cs typeface="HGS明朝E"/>
              </a:rPr>
              <a:t> </a:t>
            </a:r>
            <a:r>
              <a:rPr lang="en-US" altLang="ja-JP" sz="1200" dirty="0">
                <a:solidFill>
                  <a:schemeClr val="bg1"/>
                </a:solidFill>
                <a:latin typeface="HGS明朝E"/>
                <a:ea typeface="HGS明朝E"/>
                <a:cs typeface="HGS明朝E"/>
              </a:rPr>
              <a:t>Institute for Excellence in Higher Education</a:t>
            </a:r>
            <a:endParaRPr kumimoji="1" lang="ja-JP" altLang="en-US" sz="1200" dirty="0">
              <a:solidFill>
                <a:schemeClr val="bg1"/>
              </a:solidFill>
              <a:latin typeface="HGS明朝E"/>
              <a:ea typeface="HGS明朝E"/>
              <a:cs typeface="HGS明朝E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 rot="21052645">
            <a:off x="434727" y="4918631"/>
            <a:ext cx="67078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HGS明朝E"/>
                <a:ea typeface="HGS明朝E"/>
                <a:cs typeface="HGS明朝E"/>
              </a:rPr>
              <a:t>正午ＰＤ</a:t>
            </a:r>
            <a:r>
              <a:rPr kumimoji="1" lang="ja-JP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HGS明朝E"/>
                <a:ea typeface="HGS明朝E"/>
                <a:cs typeface="HGS明朝E"/>
              </a:rPr>
              <a:t>（</a:t>
            </a:r>
            <a:r>
              <a:rPr kumimoji="1" lang="en-US" altLang="ja-JP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HGS明朝E"/>
                <a:ea typeface="HGS明朝E"/>
                <a:cs typeface="HGS明朝E"/>
              </a:rPr>
              <a:t>Professional Development</a:t>
            </a:r>
            <a:r>
              <a:rPr kumimoji="1" lang="ja-JP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HGS明朝E"/>
                <a:ea typeface="HGS明朝E"/>
                <a:cs typeface="HGS明朝E"/>
              </a:rPr>
              <a:t>）</a:t>
            </a:r>
            <a:r>
              <a:rPr kumimoji="1" lang="ja-JP" alt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HGS明朝E"/>
                <a:ea typeface="HGS明朝E"/>
                <a:cs typeface="HGS明朝E"/>
              </a:rPr>
              <a:t>会</a:t>
            </a:r>
          </a:p>
        </p:txBody>
      </p:sp>
    </p:spTree>
    <p:extLst>
      <p:ext uri="{BB962C8B-B14F-4D97-AF65-F5344CB8AC3E}">
        <p14:creationId xmlns:p14="http://schemas.microsoft.com/office/powerpoint/2010/main" val="226089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490</TotalTime>
  <Words>59</Words>
  <Application>Microsoft Office PowerPoint</Application>
  <PresentationFormat>ユーザー設定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HGP明朝B</vt:lpstr>
      <vt:lpstr>HGSｺﾞｼｯｸE</vt:lpstr>
      <vt:lpstr>HGS明朝B</vt:lpstr>
      <vt:lpstr>HGS明朝E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kamada</dc:creator>
  <cp:lastModifiedBy>Manabu NAKAGAWA</cp:lastModifiedBy>
  <cp:revision>64</cp:revision>
  <dcterms:created xsi:type="dcterms:W3CDTF">2014-09-18T00:48:08Z</dcterms:created>
  <dcterms:modified xsi:type="dcterms:W3CDTF">2019-01-08T08:40:13Z</dcterms:modified>
</cp:coreProperties>
</file>